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4" roundtripDataSignature="AMtx7mglLO/kFMyf7kp0YQmJRBI0WPya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customschemas.google.com/relationships/presentationmetadata" Target="metadata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</a:endParaRPr>
          </a:p>
        </p:txBody>
      </p:sp>
      <p:sp>
        <p:nvSpPr>
          <p:cNvPr id="72" name="Google Shape;72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9baefc5885_0_6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9baefc5885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g29baefc5885_0_6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9baefc5885_0_7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29baefc5885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g29baefc5885_0_7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9baefc5885_0_7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29baefc5885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g29baefc5885_0_7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9baefc5885_0_8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29baefc5885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g29baefc5885_0_8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9baefc5885_0_9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29baefc5885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g29baefc5885_0_9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9baefc5885_0_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29baefc588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</a:endParaRPr>
          </a:p>
        </p:txBody>
      </p:sp>
      <p:sp>
        <p:nvSpPr>
          <p:cNvPr id="202" name="Google Shape;202;g29baefc5885_0_5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9baefc5885_0_3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29baefc588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g29baefc5885_0_3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baefc5885_0_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29baefc5885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g29baefc5885_0_4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baefc5885_0_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29baefc5885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29baefc5885_0_5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4"/>
          <p:cNvSpPr/>
          <p:nvPr/>
        </p:nvSpPr>
        <p:spPr>
          <a:xfrm>
            <a:off x="-2380" y="-694"/>
            <a:ext cx="9146400" cy="51441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01524" y="0"/>
                </a:lnTo>
                <a:lnTo>
                  <a:pt x="120000" y="16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E0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4"/>
          <p:cNvSpPr/>
          <p:nvPr/>
        </p:nvSpPr>
        <p:spPr>
          <a:xfrm>
            <a:off x="0" y="1985963"/>
            <a:ext cx="3571800" cy="3157500"/>
          </a:xfrm>
          <a:prstGeom prst="rtTriangle">
            <a:avLst/>
          </a:prstGeom>
          <a:solidFill>
            <a:srgbClr val="4E25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4"/>
          <p:cNvSpPr txBox="1"/>
          <p:nvPr>
            <p:ph type="title"/>
          </p:nvPr>
        </p:nvSpPr>
        <p:spPr>
          <a:xfrm rot="-1986120">
            <a:off x="1099375" y="1224736"/>
            <a:ext cx="5091085" cy="10463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24"/>
          <p:cNvSpPr txBox="1"/>
          <p:nvPr>
            <p:ph idx="1" type="body"/>
          </p:nvPr>
        </p:nvSpPr>
        <p:spPr>
          <a:xfrm rot="-1986098">
            <a:off x="1538664" y="1832070"/>
            <a:ext cx="5865681" cy="2852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4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4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4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5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" name="Google Shape;24;p25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6"/>
          <p:cNvSpPr/>
          <p:nvPr/>
        </p:nvSpPr>
        <p:spPr>
          <a:xfrm>
            <a:off x="-2380" y="-694"/>
            <a:ext cx="9146400" cy="51441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101524" y="0"/>
                </a:lnTo>
                <a:lnTo>
                  <a:pt x="120000" y="16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E0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6"/>
          <p:cNvSpPr/>
          <p:nvPr/>
        </p:nvSpPr>
        <p:spPr>
          <a:xfrm>
            <a:off x="0" y="1985963"/>
            <a:ext cx="3571800" cy="3157500"/>
          </a:xfrm>
          <a:prstGeom prst="rtTriangle">
            <a:avLst/>
          </a:prstGeom>
          <a:solidFill>
            <a:srgbClr val="4E25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6"/>
          <p:cNvSpPr txBox="1"/>
          <p:nvPr>
            <p:ph type="ctrTitle"/>
          </p:nvPr>
        </p:nvSpPr>
        <p:spPr>
          <a:xfrm rot="-1986275">
            <a:off x="1096898" y="1227541"/>
            <a:ext cx="5089085" cy="10435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6"/>
          <p:cNvSpPr txBox="1"/>
          <p:nvPr>
            <p:ph idx="1" type="subTitle"/>
          </p:nvPr>
        </p:nvSpPr>
        <p:spPr>
          <a:xfrm rot="-1986149">
            <a:off x="1534781" y="1834041"/>
            <a:ext cx="5866097" cy="2852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26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26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7"/>
          <p:cNvSpPr txBox="1"/>
          <p:nvPr>
            <p:ph idx="1" type="body"/>
          </p:nvPr>
        </p:nvSpPr>
        <p:spPr>
          <a:xfrm>
            <a:off x="822960" y="822960"/>
            <a:ext cx="3200400" cy="27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27"/>
          <p:cNvSpPr txBox="1"/>
          <p:nvPr>
            <p:ph idx="2" type="body"/>
          </p:nvPr>
        </p:nvSpPr>
        <p:spPr>
          <a:xfrm>
            <a:off x="4700016" y="822960"/>
            <a:ext cx="3200400" cy="27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27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27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27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27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28"/>
          <p:cNvSpPr txBox="1"/>
          <p:nvPr>
            <p:ph idx="1" type="body"/>
          </p:nvPr>
        </p:nvSpPr>
        <p:spPr>
          <a:xfrm>
            <a:off x="822960" y="822960"/>
            <a:ext cx="32004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28"/>
          <p:cNvSpPr txBox="1"/>
          <p:nvPr>
            <p:ph idx="2" type="body"/>
          </p:nvPr>
        </p:nvSpPr>
        <p:spPr>
          <a:xfrm>
            <a:off x="819150" y="1276386"/>
            <a:ext cx="3200400" cy="23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28"/>
          <p:cNvSpPr txBox="1"/>
          <p:nvPr>
            <p:ph idx="3" type="body"/>
          </p:nvPr>
        </p:nvSpPr>
        <p:spPr>
          <a:xfrm>
            <a:off x="4700016" y="822960"/>
            <a:ext cx="32004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28"/>
          <p:cNvSpPr txBox="1"/>
          <p:nvPr>
            <p:ph idx="4" type="body"/>
          </p:nvPr>
        </p:nvSpPr>
        <p:spPr>
          <a:xfrm>
            <a:off x="4700016" y="1276386"/>
            <a:ext cx="3200400" cy="23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28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28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28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9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29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29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29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0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30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30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1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9" name="Google Shape;59;p31"/>
          <p:cNvSpPr txBox="1"/>
          <p:nvPr>
            <p:ph idx="1" type="body"/>
          </p:nvPr>
        </p:nvSpPr>
        <p:spPr>
          <a:xfrm rot="5400000">
            <a:off x="3240901" y="-1592529"/>
            <a:ext cx="2685000" cy="75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31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31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31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2"/>
          <p:cNvSpPr txBox="1"/>
          <p:nvPr>
            <p:ph type="title"/>
          </p:nvPr>
        </p:nvSpPr>
        <p:spPr>
          <a:xfrm rot="5400000">
            <a:off x="5903700" y="931679"/>
            <a:ext cx="3508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32"/>
          <p:cNvSpPr txBox="1"/>
          <p:nvPr>
            <p:ph idx="1" type="body"/>
          </p:nvPr>
        </p:nvSpPr>
        <p:spPr>
          <a:xfrm rot="5400000">
            <a:off x="1712700" y="-1049521"/>
            <a:ext cx="35088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32"/>
          <p:cNvSpPr txBox="1"/>
          <p:nvPr>
            <p:ph idx="10" type="dt"/>
          </p:nvPr>
        </p:nvSpPr>
        <p:spPr>
          <a:xfrm rot="-1985953">
            <a:off x="309006" y="4391195"/>
            <a:ext cx="1960664" cy="1744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32"/>
          <p:cNvSpPr txBox="1"/>
          <p:nvPr>
            <p:ph idx="11" type="ftr"/>
          </p:nvPr>
        </p:nvSpPr>
        <p:spPr>
          <a:xfrm>
            <a:off x="3517514" y="4713842"/>
            <a:ext cx="47244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32"/>
          <p:cNvSpPr/>
          <p:nvPr>
            <p:ph idx="12" type="sldNum"/>
          </p:nvPr>
        </p:nvSpPr>
        <p:spPr>
          <a:xfrm>
            <a:off x="8401038" y="4628117"/>
            <a:ext cx="502800" cy="377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/>
          <p:nvPr/>
        </p:nvSpPr>
        <p:spPr>
          <a:xfrm>
            <a:off x="-2375" y="4277475"/>
            <a:ext cx="3511200" cy="866100"/>
          </a:xfrm>
          <a:custGeom>
            <a:rect b="b" l="l" r="r" t="t"/>
            <a:pathLst>
              <a:path extrusionOk="0" h="120000" w="120000">
                <a:moveTo>
                  <a:pt x="79" y="119999"/>
                </a:moveTo>
                <a:lnTo>
                  <a:pt x="0" y="0"/>
                </a:lnTo>
                <a:lnTo>
                  <a:pt x="68674" y="0"/>
                </a:lnTo>
                <a:lnTo>
                  <a:pt x="119999" y="119999"/>
                </a:lnTo>
                <a:lnTo>
                  <a:pt x="79" y="119999"/>
                </a:lnTo>
                <a:close/>
              </a:path>
            </a:pathLst>
          </a:custGeom>
          <a:solidFill>
            <a:srgbClr val="FFEE0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3"/>
          <p:cNvSpPr/>
          <p:nvPr/>
        </p:nvSpPr>
        <p:spPr>
          <a:xfrm>
            <a:off x="-2375" y="4277400"/>
            <a:ext cx="9146400" cy="866100"/>
          </a:xfrm>
          <a:custGeom>
            <a:rect b="b" l="l" r="r" t="t"/>
            <a:pathLst>
              <a:path extrusionOk="0" h="120000" w="120000">
                <a:moveTo>
                  <a:pt x="0" y="120000"/>
                </a:moveTo>
                <a:lnTo>
                  <a:pt x="26779" y="0"/>
                </a:lnTo>
                <a:lnTo>
                  <a:pt x="120000" y="61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4E258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3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3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>
            <p:ph idx="1" type="body"/>
          </p:nvPr>
        </p:nvSpPr>
        <p:spPr>
          <a:xfrm rot="1089">
            <a:off x="502" y="3347925"/>
            <a:ext cx="1894800" cy="4857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4800">
                <a:solidFill>
                  <a:srgbClr val="CCB576"/>
                </a:solidFill>
              </a:rPr>
              <a:t>𝚽𝚺𝚷</a:t>
            </a:r>
            <a:endParaRPr sz="4800">
              <a:solidFill>
                <a:srgbClr val="CCB576"/>
              </a:solidFill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3568200" y="2892675"/>
            <a:ext cx="5575800" cy="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Chapter Business Meeting</a:t>
            </a:r>
            <a:endParaRPr b="1" i="0" sz="3000" u="none" cap="none" strike="noStrike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[M</a:t>
            </a:r>
            <a:r>
              <a:rPr b="1" lang="en-US" sz="3000">
                <a:solidFill>
                  <a:srgbClr val="4E2582"/>
                </a:solidFill>
              </a:rPr>
              <a:t>onth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 [D</a:t>
            </a:r>
            <a:r>
              <a:rPr b="1" lang="en-US" sz="3000">
                <a:solidFill>
                  <a:srgbClr val="4E2582"/>
                </a:solidFill>
              </a:rPr>
              <a:t>ate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], [Y</a:t>
            </a:r>
            <a:r>
              <a:rPr b="1" lang="en-US" sz="3000">
                <a:solidFill>
                  <a:srgbClr val="4E2582"/>
                </a:solidFill>
              </a:rPr>
              <a:t>ear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1" i="0" sz="3000" u="none" cap="none" strike="noStrike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76200" y="3833850"/>
            <a:ext cx="2040600" cy="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b="1" lang="en-US" sz="2400">
                <a:solidFill>
                  <a:srgbClr val="CCB576"/>
                </a:solidFill>
              </a:rPr>
              <a:t>Greek Letter</a:t>
            </a: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1" i="0" sz="2400" u="none" cap="none" strike="noStrike">
              <a:solidFill>
                <a:srgbClr val="CCB57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lang="en-US" sz="2400">
                <a:solidFill>
                  <a:srgbClr val="CCB576"/>
                </a:solidFill>
              </a:rPr>
              <a:t>hapter</a:t>
            </a:r>
            <a:endParaRPr b="1" i="0" sz="2400" u="none" cap="none" strike="noStrike">
              <a:solidFill>
                <a:srgbClr val="CCB57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375" y="251575"/>
            <a:ext cx="3673350" cy="166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Historian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Parliamentarian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baefc5885_0_64"/>
          <p:cNvSpPr txBox="1"/>
          <p:nvPr>
            <p:ph type="title"/>
          </p:nvPr>
        </p:nvSpPr>
        <p:spPr>
          <a:xfrm>
            <a:off x="811500" y="404160"/>
            <a:ext cx="75210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Officer Reports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9baefc5885_0_64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This concludes the Officer Reports.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9baefc5885_0_70"/>
          <p:cNvSpPr txBox="1"/>
          <p:nvPr>
            <p:ph type="title"/>
          </p:nvPr>
        </p:nvSpPr>
        <p:spPr>
          <a:xfrm>
            <a:off x="699750" y="397075"/>
            <a:ext cx="77445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Unfinished Business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9baefc5885_0_70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We will now move on to unfinished business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(Review items from last meeting to be discussed)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Unfinished Business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9baefc5885_0_76"/>
          <p:cNvSpPr txBox="1"/>
          <p:nvPr>
            <p:ph type="title"/>
          </p:nvPr>
        </p:nvSpPr>
        <p:spPr>
          <a:xfrm>
            <a:off x="699750" y="397075"/>
            <a:ext cx="77445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New</a:t>
            </a:r>
            <a:r>
              <a:rPr b="1" lang="en-US" sz="6000">
                <a:solidFill>
                  <a:srgbClr val="4E2582"/>
                </a:solidFill>
              </a:rPr>
              <a:t> Business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9baefc5885_0_76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The meeting is now open for new business.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(Members suggest items for new business)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9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New Business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9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9baefc5885_0_84"/>
          <p:cNvSpPr txBox="1"/>
          <p:nvPr>
            <p:ph type="title"/>
          </p:nvPr>
        </p:nvSpPr>
        <p:spPr>
          <a:xfrm>
            <a:off x="699750" y="397075"/>
            <a:ext cx="77445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Announcements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9baefc5885_0_84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Are there any announcements?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(Members share announcements)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9baefc5885_0_90"/>
          <p:cNvSpPr txBox="1"/>
          <p:nvPr>
            <p:ph type="title"/>
          </p:nvPr>
        </p:nvSpPr>
        <p:spPr>
          <a:xfrm>
            <a:off x="699750" y="-441125"/>
            <a:ext cx="77445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Adjournment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9baefc5885_0_90"/>
          <p:cNvSpPr txBox="1"/>
          <p:nvPr/>
        </p:nvSpPr>
        <p:spPr>
          <a:xfrm>
            <a:off x="325900" y="971875"/>
            <a:ext cx="84876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1900">
                <a:solidFill>
                  <a:schemeClr val="dk1"/>
                </a:solidFill>
              </a:rPr>
              <a:t> I will now entertain a motion to adjourn.</a:t>
            </a:r>
            <a:br>
              <a:rPr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  <a:highlight>
                  <a:srgbClr val="CCB576"/>
                </a:highlight>
              </a:rPr>
              <a:t>Member 1:</a:t>
            </a:r>
            <a:r>
              <a:rPr lang="en-US" sz="1900">
                <a:solidFill>
                  <a:schemeClr val="dk1"/>
                </a:solidFill>
              </a:rPr>
              <a:t> I move to adjourn.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1900">
                <a:solidFill>
                  <a:schemeClr val="dk1"/>
                </a:solidFill>
              </a:rPr>
              <a:t> There is a motion. Is there a second?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D9D2E9"/>
                </a:highlight>
              </a:rPr>
              <a:t>Member 2:</a:t>
            </a:r>
            <a:r>
              <a:rPr lang="en-US" sz="1900">
                <a:solidFill>
                  <a:schemeClr val="dk1"/>
                </a:solidFill>
              </a:rPr>
              <a:t> Second.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highlight>
                  <a:srgbClr val="FFEE01"/>
                </a:highlight>
              </a:rPr>
              <a:t>President: </a:t>
            </a:r>
            <a:r>
              <a:rPr lang="en-US" sz="1900">
                <a:solidFill>
                  <a:schemeClr val="dk1"/>
                </a:solidFill>
              </a:rPr>
              <a:t>It has been moved and seconded that we adjourn. </a:t>
            </a:r>
            <a:br>
              <a:rPr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(</a:t>
            </a:r>
            <a:r>
              <a:rPr i="1" lang="en-US" sz="1900">
                <a:solidFill>
                  <a:schemeClr val="dk1"/>
                </a:solidFill>
              </a:rPr>
              <a:t>Pause for Question to be called.</a:t>
            </a:r>
            <a:r>
              <a:rPr lang="en-US" sz="1900">
                <a:solidFill>
                  <a:schemeClr val="dk1"/>
                </a:solidFill>
              </a:rPr>
              <a:t>) </a:t>
            </a:r>
            <a:br>
              <a:rPr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Question has been called, is there Consent? </a:t>
            </a:r>
            <a:br>
              <a:rPr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(</a:t>
            </a:r>
            <a:r>
              <a:rPr i="1" lang="en-US" sz="1900">
                <a:solidFill>
                  <a:schemeClr val="dk1"/>
                </a:solidFill>
              </a:rPr>
              <a:t>Pause for Consent to be called.</a:t>
            </a:r>
            <a:r>
              <a:rPr lang="en-US" sz="1900">
                <a:solidFill>
                  <a:schemeClr val="dk1"/>
                </a:solidFill>
              </a:rPr>
              <a:t>) </a:t>
            </a:r>
            <a:br>
              <a:rPr lang="en-US" sz="1900">
                <a:solidFill>
                  <a:schemeClr val="dk1"/>
                </a:solidFill>
              </a:rPr>
            </a:br>
            <a:r>
              <a:rPr lang="en-US" sz="1900">
                <a:solidFill>
                  <a:schemeClr val="dk1"/>
                </a:solidFill>
              </a:rPr>
              <a:t>Consent has been called. This meeting is now adjourned at [Time] [AM/PM].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9baefc5885_0_50"/>
          <p:cNvSpPr txBox="1"/>
          <p:nvPr>
            <p:ph idx="1" type="body"/>
          </p:nvPr>
        </p:nvSpPr>
        <p:spPr>
          <a:xfrm rot="1089">
            <a:off x="502" y="3347925"/>
            <a:ext cx="1894800" cy="4857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4800">
                <a:solidFill>
                  <a:srgbClr val="CCB576"/>
                </a:solidFill>
              </a:rPr>
              <a:t>𝚽𝚺𝚷</a:t>
            </a:r>
            <a:endParaRPr sz="4800">
              <a:solidFill>
                <a:srgbClr val="CCB576"/>
              </a:solidFill>
            </a:endParaRPr>
          </a:p>
        </p:txBody>
      </p:sp>
      <p:sp>
        <p:nvSpPr>
          <p:cNvPr id="205" name="Google Shape;205;g29baefc5885_0_50"/>
          <p:cNvSpPr txBox="1"/>
          <p:nvPr/>
        </p:nvSpPr>
        <p:spPr>
          <a:xfrm>
            <a:off x="3568200" y="2892675"/>
            <a:ext cx="5575800" cy="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Chapter Business Meeting</a:t>
            </a:r>
            <a:endParaRPr b="1" i="0" sz="3000" u="none" cap="none" strike="noStrike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[M</a:t>
            </a:r>
            <a:r>
              <a:rPr b="1" lang="en-US" sz="3000">
                <a:solidFill>
                  <a:srgbClr val="4E2582"/>
                </a:solidFill>
              </a:rPr>
              <a:t>onth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 [D</a:t>
            </a:r>
            <a:r>
              <a:rPr b="1" lang="en-US" sz="3000">
                <a:solidFill>
                  <a:srgbClr val="4E2582"/>
                </a:solidFill>
              </a:rPr>
              <a:t>ate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], [Y</a:t>
            </a:r>
            <a:r>
              <a:rPr b="1" lang="en-US" sz="3000">
                <a:solidFill>
                  <a:srgbClr val="4E2582"/>
                </a:solidFill>
              </a:rPr>
              <a:t>ear</a:t>
            </a:r>
            <a:r>
              <a:rPr b="1" i="0" lang="en-US" sz="3000" u="none" cap="none" strike="noStrike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1" i="0" sz="3000" u="none" cap="none" strike="noStrike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g29baefc5885_0_50"/>
          <p:cNvSpPr txBox="1"/>
          <p:nvPr/>
        </p:nvSpPr>
        <p:spPr>
          <a:xfrm>
            <a:off x="76200" y="3833850"/>
            <a:ext cx="2040600" cy="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b="1" lang="en-US" sz="2400">
                <a:solidFill>
                  <a:srgbClr val="CCB576"/>
                </a:solidFill>
              </a:rPr>
              <a:t>Greek Letter</a:t>
            </a: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1" i="0" sz="2400" u="none" cap="none" strike="noStrike">
              <a:solidFill>
                <a:srgbClr val="CCB57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CCB576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lang="en-US" sz="2400">
                <a:solidFill>
                  <a:srgbClr val="CCB576"/>
                </a:solidFill>
              </a:rPr>
              <a:t>hapter</a:t>
            </a:r>
            <a:endParaRPr b="1" i="0" sz="2400" u="none" cap="none" strike="noStrike">
              <a:solidFill>
                <a:srgbClr val="CCB57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Google Shape;207;g29baefc5885_0_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375" y="251575"/>
            <a:ext cx="3673350" cy="166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811500" y="556561"/>
            <a:ext cx="75210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Call To Order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"/>
          <p:cNvSpPr txBox="1"/>
          <p:nvPr/>
        </p:nvSpPr>
        <p:spPr>
          <a:xfrm>
            <a:off x="530100" y="19624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This meeting of the [Greek Letters] Chapter of </a:t>
            </a: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Phi Sigma Pi National Honor Fraternity will come to order at [Time] [AM/PM] on [Month] [Date], [Year].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baefc5885_0_38"/>
          <p:cNvSpPr txBox="1"/>
          <p:nvPr>
            <p:ph type="title"/>
          </p:nvPr>
        </p:nvSpPr>
        <p:spPr>
          <a:xfrm>
            <a:off x="811500" y="404160"/>
            <a:ext cx="75210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Roll Call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9baefc5885_0_38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Will the Secretary please do roll call?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CCB576"/>
                </a:highlight>
              </a:rPr>
              <a:t>Secretary:</a:t>
            </a:r>
            <a:r>
              <a:rPr lang="en-US" sz="2300">
                <a:solidFill>
                  <a:schemeClr val="dk1"/>
                </a:solidFill>
              </a:rPr>
              <a:t> (Reads the names of all Members in alphabetical order)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9baefc5885_0_44"/>
          <p:cNvSpPr txBox="1"/>
          <p:nvPr>
            <p:ph type="title"/>
          </p:nvPr>
        </p:nvSpPr>
        <p:spPr>
          <a:xfrm>
            <a:off x="811500" y="404160"/>
            <a:ext cx="75210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Approval of Minutes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9baefc5885_0_44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</a:t>
            </a:r>
            <a:r>
              <a:rPr lang="en-US" sz="2300">
                <a:solidFill>
                  <a:schemeClr val="dk1"/>
                </a:solidFill>
              </a:rPr>
              <a:t>The minutes from our last meeting held on [Month] [Date] were sent out via email for your review. </a:t>
            </a:r>
            <a:br>
              <a:rPr lang="en-US" sz="2300">
                <a:solidFill>
                  <a:schemeClr val="dk1"/>
                </a:solidFill>
              </a:rPr>
            </a:b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Are there any corrections to the minutes? </a:t>
            </a: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If there are no corrections, the minutes are approved.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9baefc5885_0_58"/>
          <p:cNvSpPr txBox="1"/>
          <p:nvPr>
            <p:ph type="title"/>
          </p:nvPr>
        </p:nvSpPr>
        <p:spPr>
          <a:xfrm>
            <a:off x="811500" y="404160"/>
            <a:ext cx="7521000" cy="18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6000">
                <a:solidFill>
                  <a:srgbClr val="4E2582"/>
                </a:solidFill>
              </a:rPr>
              <a:t>Officer Reports</a:t>
            </a:r>
            <a:endParaRPr b="1" sz="60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9baefc5885_0_58"/>
          <p:cNvSpPr txBox="1"/>
          <p:nvPr/>
        </p:nvSpPr>
        <p:spPr>
          <a:xfrm>
            <a:off x="530100" y="1810075"/>
            <a:ext cx="8083800" cy="17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chemeClr val="dk1"/>
                </a:solidFill>
                <a:highlight>
                  <a:srgbClr val="FFEE01"/>
                </a:highlight>
              </a:rPr>
              <a:t>President:</a:t>
            </a:r>
            <a:r>
              <a:rPr lang="en-US" sz="2300">
                <a:solidFill>
                  <a:schemeClr val="dk1"/>
                </a:solidFill>
              </a:rPr>
              <a:t> </a:t>
            </a:r>
            <a:r>
              <a:rPr lang="en-US" sz="2300">
                <a:solidFill>
                  <a:schemeClr val="dk1"/>
                </a:solidFill>
              </a:rPr>
              <a:t>We will now move to the Officer Reports.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highlight>
                <a:srgbClr val="FFEE01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President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8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Vice President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rPr b="0" lang="en-US" sz="24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Secretary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rPr b="0" lang="en-US" sz="24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>
            <p:ph type="title"/>
          </p:nvPr>
        </p:nvSpPr>
        <p:spPr>
          <a:xfrm>
            <a:off x="822960" y="274320"/>
            <a:ext cx="75210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3600">
                <a:solidFill>
                  <a:srgbClr val="4E2582"/>
                </a:solidFill>
                <a:latin typeface="Arial"/>
                <a:ea typeface="Arial"/>
                <a:cs typeface="Arial"/>
                <a:sym typeface="Arial"/>
              </a:rPr>
              <a:t>Treasurer</a:t>
            </a:r>
            <a:endParaRPr b="1" sz="36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 txBox="1"/>
          <p:nvPr>
            <p:ph idx="1" type="body"/>
          </p:nvPr>
        </p:nvSpPr>
        <p:spPr>
          <a:xfrm>
            <a:off x="822960" y="825471"/>
            <a:ext cx="7521000" cy="26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4E2582"/>
              </a:buClr>
              <a:buSzPts val="2400"/>
              <a:buFont typeface="Arial"/>
              <a:buChar char="●"/>
            </a:pPr>
            <a:r>
              <a:t/>
            </a:r>
            <a:endParaRPr b="0" sz="2400">
              <a:solidFill>
                <a:srgbClr val="4E258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3882425" y="274325"/>
            <a:ext cx="4860000" cy="41160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5"/>
          <p:cNvSpPr txBox="1"/>
          <p:nvPr/>
        </p:nvSpPr>
        <p:spPr>
          <a:xfrm>
            <a:off x="3822125" y="269225"/>
            <a:ext cx="4080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</a:rPr>
              <a:t>Bank Account Balance as of today:</a:t>
            </a:r>
            <a:r>
              <a:rPr lang="en-US" sz="1600">
                <a:solidFill>
                  <a:schemeClr val="dk1"/>
                </a:solidFill>
              </a:rPr>
              <a:t> $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ngles">
  <a:themeElements>
    <a:clrScheme name="Custom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FC000"/>
      </a:accent2>
      <a:accent3>
        <a:srgbClr val="7030A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